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6" r:id="rId3"/>
    <p:sldId id="280" r:id="rId4"/>
    <p:sldId id="258" r:id="rId5"/>
    <p:sldId id="259" r:id="rId6"/>
    <p:sldId id="260" r:id="rId7"/>
    <p:sldId id="261" r:id="rId8"/>
    <p:sldId id="262" r:id="rId9"/>
    <p:sldId id="287" r:id="rId10"/>
    <p:sldId id="263" r:id="rId11"/>
    <p:sldId id="264" r:id="rId12"/>
    <p:sldId id="282" r:id="rId13"/>
    <p:sldId id="281" r:id="rId14"/>
    <p:sldId id="283" r:id="rId15"/>
    <p:sldId id="265" r:id="rId16"/>
    <p:sldId id="286" r:id="rId17"/>
    <p:sldId id="285" r:id="rId18"/>
    <p:sldId id="284" r:id="rId19"/>
    <p:sldId id="266" r:id="rId20"/>
    <p:sldId id="267" r:id="rId21"/>
    <p:sldId id="268" r:id="rId22"/>
    <p:sldId id="269" r:id="rId23"/>
    <p:sldId id="288" r:id="rId24"/>
    <p:sldId id="270" r:id="rId25"/>
    <p:sldId id="289" r:id="rId26"/>
    <p:sldId id="271" r:id="rId27"/>
    <p:sldId id="272" r:id="rId28"/>
    <p:sldId id="273" r:id="rId29"/>
    <p:sldId id="274" r:id="rId30"/>
    <p:sldId id="275" r:id="rId31"/>
    <p:sldId id="276" r:id="rId32"/>
    <p:sldId id="278" r:id="rId33"/>
    <p:sldId id="277" r:id="rId34"/>
    <p:sldId id="27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90" autoAdjust="0"/>
    <p:restoredTop sz="94629" autoAdjust="0"/>
  </p:normalViewPr>
  <p:slideViewPr>
    <p:cSldViewPr>
      <p:cViewPr>
        <p:scale>
          <a:sx n="66" d="100"/>
          <a:sy n="66" d="100"/>
        </p:scale>
        <p:origin x="-954" y="-9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8F6878-EAB4-4B15-AE21-8EA3F0D01282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B15F78-88A6-408A-B1DF-5A8BDDB69A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92088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60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О Т Ч Е Т</a:t>
            </a:r>
            <a:endParaRPr lang="ru-RU" sz="105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исполняющего обязанности </a:t>
            </a:r>
            <a:endParaRPr lang="ru-RU" sz="105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главы управы района Измайлово </a:t>
            </a:r>
            <a:endParaRPr lang="ru-RU" sz="105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города Москвы </a:t>
            </a:r>
            <a:endParaRPr lang="ru-RU" sz="105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Савичева Алексея Викторовича</a:t>
            </a:r>
            <a:r>
              <a:rPr lang="ru-RU" sz="60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            </a:t>
            </a:r>
          </a:p>
          <a:p>
            <a:pPr algn="ctr">
              <a:spcAft>
                <a:spcPts val="0"/>
              </a:spcAft>
            </a:pPr>
            <a:r>
              <a:rPr lang="ru-RU" sz="60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«Об итогах выполнения Программы комплексного развития района </a:t>
            </a:r>
            <a:endParaRPr lang="ru-RU" sz="105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в 2015 году»</a:t>
            </a:r>
            <a:endParaRPr lang="ru-RU" sz="105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на заседании Совета депутатов муниципального округа Измайлово </a:t>
            </a:r>
            <a:endParaRPr lang="ru-RU" sz="105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534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476673"/>
            <a:ext cx="8136904" cy="624786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ru-RU" b="1" i="1" dirty="0" smtClean="0"/>
          </a:p>
          <a:p>
            <a:r>
              <a:rPr lang="ru-RU" b="1" i="1" dirty="0" smtClean="0"/>
              <a:t>Адресный </a:t>
            </a:r>
            <a:r>
              <a:rPr lang="ru-RU" b="1" i="1" dirty="0"/>
              <a:t>список посадки </a:t>
            </a:r>
            <a:endParaRPr lang="ru-RU" b="1" i="1" dirty="0" smtClean="0"/>
          </a:p>
          <a:p>
            <a:r>
              <a:rPr lang="ru-RU" b="1" i="1" dirty="0" smtClean="0"/>
              <a:t>деревьев </a:t>
            </a:r>
            <a:r>
              <a:rPr lang="ru-RU" b="1" i="1" dirty="0"/>
              <a:t>и кустарников: </a:t>
            </a:r>
            <a:endParaRPr lang="ru-RU" dirty="0"/>
          </a:p>
          <a:p>
            <a:endParaRPr lang="ru-RU" b="1" u="sng" dirty="0"/>
          </a:p>
          <a:p>
            <a:r>
              <a:rPr lang="ru-RU" b="1" u="sng" dirty="0" smtClean="0"/>
              <a:t>В </a:t>
            </a:r>
            <a:r>
              <a:rPr lang="ru-RU" b="1" u="sng" dirty="0"/>
              <a:t>весенний период:</a:t>
            </a:r>
            <a:endParaRPr lang="ru-RU" dirty="0"/>
          </a:p>
          <a:p>
            <a:r>
              <a:rPr lang="ru-RU" sz="1600" dirty="0"/>
              <a:t>Парковая 10-я ул., д.17</a:t>
            </a:r>
          </a:p>
          <a:p>
            <a:r>
              <a:rPr lang="ru-RU" sz="1600" dirty="0"/>
              <a:t>Верхняя Первомайская ул., д.6, к.3</a:t>
            </a:r>
          </a:p>
          <a:p>
            <a:r>
              <a:rPr lang="ru-RU" sz="1600" dirty="0"/>
              <a:t>9-я Парковая ул., д.13, к.2</a:t>
            </a:r>
          </a:p>
          <a:p>
            <a:r>
              <a:rPr lang="ru-RU" sz="1600" dirty="0"/>
              <a:t>5-я Парковая ул., д. 26</a:t>
            </a:r>
          </a:p>
          <a:p>
            <a:r>
              <a:rPr lang="ru-RU" sz="1600" dirty="0"/>
              <a:t>7-я Парковая ул., д. 16, корпус 2</a:t>
            </a:r>
          </a:p>
          <a:p>
            <a:r>
              <a:rPr lang="ru-RU" sz="1600" dirty="0"/>
              <a:t>Измайловский проезд, д.18, к..1</a:t>
            </a:r>
          </a:p>
          <a:p>
            <a:r>
              <a:rPr lang="ru-RU" sz="1600" dirty="0"/>
              <a:t>10-я Парковая, д. 4</a:t>
            </a:r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r>
              <a:rPr lang="ru-RU" b="1" u="sng" dirty="0" smtClean="0"/>
              <a:t>В </a:t>
            </a:r>
            <a:r>
              <a:rPr lang="ru-RU" b="1" u="sng" dirty="0"/>
              <a:t>осенний период:</a:t>
            </a:r>
            <a:endParaRPr lang="ru-RU" dirty="0"/>
          </a:p>
          <a:p>
            <a:r>
              <a:rPr lang="ru-RU" sz="1600" dirty="0"/>
              <a:t>Измайловская площадь д. 13А</a:t>
            </a:r>
          </a:p>
          <a:p>
            <a:r>
              <a:rPr lang="ru-RU" sz="1600" dirty="0"/>
              <a:t>Измайловская площадь д. 11</a:t>
            </a:r>
          </a:p>
          <a:p>
            <a:r>
              <a:rPr lang="ru-RU" sz="1600" dirty="0"/>
              <a:t>5-я Парковая 37</a:t>
            </a:r>
          </a:p>
          <a:p>
            <a:r>
              <a:rPr lang="ru-RU" sz="1600" dirty="0"/>
              <a:t>Верхняя Первомайская д.20</a:t>
            </a:r>
          </a:p>
          <a:p>
            <a:r>
              <a:rPr lang="ru-RU" sz="1600" dirty="0"/>
              <a:t>Нижняя Первомайская д. 8</a:t>
            </a:r>
          </a:p>
          <a:p>
            <a:r>
              <a:rPr lang="ru-RU" sz="1600" dirty="0"/>
              <a:t>Измайловский бульвар д. 4</a:t>
            </a:r>
          </a:p>
          <a:p>
            <a:r>
              <a:rPr lang="ru-RU" sz="1600" dirty="0"/>
              <a:t>Первомайская д. 4</a:t>
            </a:r>
          </a:p>
          <a:p>
            <a:r>
              <a:rPr lang="ru-RU" sz="1600" dirty="0"/>
              <a:t>Измайловский проезд д. 18 к.1, 2</a:t>
            </a:r>
          </a:p>
          <a:p>
            <a:r>
              <a:rPr lang="ru-RU" sz="1600" dirty="0"/>
              <a:t>9-я Парковая д. 9А</a:t>
            </a:r>
          </a:p>
          <a:p>
            <a:r>
              <a:rPr lang="ru-RU" sz="1600" dirty="0"/>
              <a:t>5-я Парковая д. 48</a:t>
            </a:r>
          </a:p>
          <a:p>
            <a:r>
              <a:rPr lang="ru-RU" sz="1600" dirty="0"/>
              <a:t>7-я Парковая ул., д. 16, к. 1</a:t>
            </a:r>
          </a:p>
          <a:p>
            <a:r>
              <a:rPr lang="ru-RU" sz="1600" dirty="0"/>
              <a:t>7-я Парковая ул., д. 19</a:t>
            </a:r>
          </a:p>
          <a:p>
            <a:r>
              <a:rPr lang="ru-RU" sz="1600" dirty="0"/>
              <a:t>7-я Парковая ул., д. 15, к. 1</a:t>
            </a:r>
          </a:p>
          <a:p>
            <a:r>
              <a:rPr lang="ru-RU" sz="1600" dirty="0"/>
              <a:t>7-я Парковая ул., д. 15, к. 2</a:t>
            </a:r>
          </a:p>
          <a:p>
            <a:r>
              <a:rPr lang="ru-RU" sz="1600" dirty="0"/>
              <a:t>6-я Парковая ул., д. 13</a:t>
            </a:r>
          </a:p>
          <a:p>
            <a:r>
              <a:rPr lang="ru-RU" sz="1600" dirty="0"/>
              <a:t>Никитинская ул., д. 15, к. 3</a:t>
            </a:r>
          </a:p>
          <a:p>
            <a:r>
              <a:rPr lang="ru-RU" sz="1600" dirty="0"/>
              <a:t>Измайловский пр-т, д. 57</a:t>
            </a:r>
          </a:p>
          <a:p>
            <a:r>
              <a:rPr lang="ru-RU" sz="1600" dirty="0"/>
              <a:t>Первомайская ул., д. 57</a:t>
            </a:r>
          </a:p>
          <a:p>
            <a:r>
              <a:rPr lang="ru-RU" sz="1600" dirty="0"/>
              <a:t>Никитинская ул., д. 15, к. 1</a:t>
            </a:r>
          </a:p>
          <a:p>
            <a:r>
              <a:rPr lang="ru-RU" sz="1600" dirty="0"/>
              <a:t>Никитинская ул., д. 15, к. 2</a:t>
            </a:r>
          </a:p>
          <a:p>
            <a:r>
              <a:rPr lang="ru-RU" sz="1600" dirty="0"/>
              <a:t>Сиреневый б-р, д. 4/23</a:t>
            </a:r>
          </a:p>
          <a:p>
            <a:r>
              <a:rPr lang="ru-RU" sz="1600" dirty="0"/>
              <a:t>6-я Парковая ул., д. 27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389" y="116297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prstClr val="black"/>
                </a:solidFill>
              </a:rPr>
              <a:t>Слайд №7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116632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Работы </a:t>
            </a:r>
            <a:r>
              <a:rPr lang="ru-RU" b="1" dirty="0"/>
              <a:t>по благоустройству 5 дошкольных территорий </a:t>
            </a:r>
            <a:endParaRPr lang="ru-RU" b="1" dirty="0" smtClean="0"/>
          </a:p>
          <a:p>
            <a:pPr algn="ctr"/>
            <a:r>
              <a:rPr lang="ru-RU" b="1" dirty="0" smtClean="0"/>
              <a:t>по </a:t>
            </a:r>
            <a:r>
              <a:rPr lang="ru-RU" b="1" dirty="0"/>
              <a:t>следующим адресам</a:t>
            </a:r>
            <a:r>
              <a:rPr lang="ru-RU" dirty="0"/>
              <a:t>:  </a:t>
            </a:r>
            <a:endParaRPr lang="ru-RU" dirty="0" smtClean="0"/>
          </a:p>
          <a:p>
            <a:r>
              <a:rPr lang="ru-RU" dirty="0" smtClean="0"/>
              <a:t>                                                                            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Верхняя Первомайская улица, дом 23, (ГБОУ СОШ № 2094 ДО № 837);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Измайловский проспект, дом 79, (ГБОУ детский сад №2280);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7-я Парковая улица,  д. 30/24, (ГБОУ СОШ №2094 ДО 461;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3-я Парковая улица, дом 26/2,  (ГБОУ детский сад №2280);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6-я Парковая улица, дом 25, (ГБОУ СОШ №444 - дошкольное отделение).</a:t>
            </a:r>
            <a:endParaRPr lang="ru-RU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284984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Перечень </a:t>
            </a:r>
            <a:r>
              <a:rPr lang="ru-RU" b="1" dirty="0"/>
              <a:t>обязательных работ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Ремонт асфальтобетонного покрытия – </a:t>
            </a:r>
            <a:r>
              <a:rPr lang="ru-RU" b="1" dirty="0"/>
              <a:t>1 290 </a:t>
            </a:r>
            <a:r>
              <a:rPr lang="ru-RU" b="1" dirty="0" err="1"/>
              <a:t>кв.м</a:t>
            </a:r>
            <a:r>
              <a:rPr lang="ru-RU" b="1" dirty="0"/>
              <a:t>.</a:t>
            </a:r>
            <a:endParaRPr lang="ru-RU" dirty="0"/>
          </a:p>
          <a:p>
            <a:pPr lvl="0"/>
            <a:r>
              <a:rPr lang="ru-RU" dirty="0"/>
              <a:t>Замена бортового камня – </a:t>
            </a:r>
            <a:r>
              <a:rPr lang="ru-RU" b="1" dirty="0"/>
              <a:t>1 </a:t>
            </a:r>
            <a:r>
              <a:rPr lang="ru-RU" b="1" dirty="0" smtClean="0"/>
              <a:t>511 </a:t>
            </a:r>
            <a:r>
              <a:rPr lang="ru-RU" b="1" dirty="0" err="1" smtClean="0"/>
              <a:t>пог.м</a:t>
            </a:r>
            <a:r>
              <a:rPr lang="ru-RU" b="1" dirty="0"/>
              <a:t>.</a:t>
            </a:r>
            <a:endParaRPr lang="ru-RU" dirty="0"/>
          </a:p>
          <a:p>
            <a:pPr lvl="0"/>
            <a:r>
              <a:rPr lang="ru-RU" dirty="0"/>
              <a:t>Установка декоративного ограждения – </a:t>
            </a:r>
            <a:r>
              <a:rPr lang="ru-RU" b="1" dirty="0"/>
              <a:t>1 </a:t>
            </a:r>
            <a:r>
              <a:rPr lang="ru-RU" b="1" dirty="0" smtClean="0"/>
              <a:t>677 </a:t>
            </a:r>
            <a:r>
              <a:rPr lang="ru-RU" b="1" dirty="0" err="1" smtClean="0"/>
              <a:t>пог.м</a:t>
            </a:r>
            <a:r>
              <a:rPr lang="ru-RU" b="1" dirty="0"/>
              <a:t>.</a:t>
            </a:r>
            <a:endParaRPr lang="ru-RU" dirty="0"/>
          </a:p>
          <a:p>
            <a:pPr lvl="0"/>
            <a:r>
              <a:rPr lang="ru-RU" dirty="0"/>
              <a:t>Ремонт газонов – </a:t>
            </a:r>
            <a:r>
              <a:rPr lang="ru-RU" b="1" dirty="0"/>
              <a:t>2 586 </a:t>
            </a:r>
            <a:r>
              <a:rPr lang="ru-RU" b="1" dirty="0" err="1"/>
              <a:t>кв.м</a:t>
            </a:r>
            <a:r>
              <a:rPr lang="ru-RU" b="1" dirty="0"/>
              <a:t>.</a:t>
            </a:r>
            <a:endParaRPr lang="ru-RU" dirty="0"/>
          </a:p>
          <a:p>
            <a:pPr lvl="0"/>
            <a:r>
              <a:rPr lang="ru-RU" dirty="0"/>
              <a:t>Установка малых архитектурных форм – </a:t>
            </a:r>
            <a:r>
              <a:rPr lang="ru-RU" b="1" dirty="0"/>
              <a:t>92 шт.</a:t>
            </a:r>
            <a:endParaRPr lang="ru-RU" dirty="0"/>
          </a:p>
          <a:p>
            <a:pPr lvl="0"/>
            <a:r>
              <a:rPr lang="ru-RU" dirty="0"/>
              <a:t>Устройство резинового (полиуретанового) покрытия на детских </a:t>
            </a:r>
          </a:p>
          <a:p>
            <a:r>
              <a:rPr lang="ru-RU" dirty="0" smtClean="0"/>
              <a:t>площадках </a:t>
            </a:r>
            <a:r>
              <a:rPr lang="ru-RU" dirty="0"/>
              <a:t>– </a:t>
            </a:r>
            <a:r>
              <a:rPr lang="ru-RU" b="1" dirty="0"/>
              <a:t>4 202,6 </a:t>
            </a:r>
            <a:r>
              <a:rPr lang="ru-RU" b="1" dirty="0" err="1"/>
              <a:t>кв.м</a:t>
            </a:r>
            <a:r>
              <a:rPr lang="ru-RU" b="1" dirty="0"/>
              <a:t>.</a:t>
            </a:r>
            <a:endParaRPr lang="ru-RU" dirty="0"/>
          </a:p>
          <a:p>
            <a:pPr lvl="0"/>
            <a:r>
              <a:rPr lang="ru-RU" dirty="0"/>
              <a:t>Физкультурные и игровые  комплексы – </a:t>
            </a:r>
            <a:r>
              <a:rPr lang="ru-RU" b="1" dirty="0"/>
              <a:t>6 шт.</a:t>
            </a:r>
            <a:endParaRPr lang="ru-RU" dirty="0"/>
          </a:p>
          <a:p>
            <a:pPr lvl="0"/>
            <a:r>
              <a:rPr lang="ru-RU" dirty="0"/>
              <a:t>Устройство цветников – </a:t>
            </a:r>
            <a:r>
              <a:rPr lang="ru-RU" b="1" dirty="0"/>
              <a:t>37 </a:t>
            </a:r>
            <a:r>
              <a:rPr lang="ru-RU" b="1" dirty="0" err="1"/>
              <a:t>кв.м</a:t>
            </a:r>
            <a:r>
              <a:rPr lang="ru-RU" b="1" dirty="0"/>
              <a:t>.</a:t>
            </a:r>
            <a:endParaRPr lang="ru-RU" dirty="0"/>
          </a:p>
          <a:p>
            <a:r>
              <a:rPr lang="ru-RU" dirty="0"/>
              <a:t>Посадка кустарников – </a:t>
            </a:r>
            <a:r>
              <a:rPr lang="ru-RU" b="1" dirty="0"/>
              <a:t>177 шт.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21220"/>
            <a:ext cx="119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/>
                <a:ea typeface="Times New Roman"/>
              </a:rPr>
              <a:t>Слайд №8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Верхняя Первомайская улица, дом 23, (ГБОУ СОШ № 2094 ДО № 837)</a:t>
            </a:r>
          </a:p>
        </p:txBody>
      </p:sp>
      <p:pic>
        <p:nvPicPr>
          <p:cNvPr id="3074" name="Picture 2" descr="Z:\ОРГ ОТДЕЛ\Доклад к отчету перед СДМО за 2015\5 лет\Верхняя первомайская, д.23 ГБОУ СОШ №2094 (дошкольное отделение) Благоустройство территории 2015г\image-25-08-15-03-17-1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59" y="789848"/>
            <a:ext cx="3793854" cy="284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ОРГ ОТДЕЛ\Доклад к отчету перед СДМО за 2015\5 лет\Верхняя первомайская, д.23 ГБОУ СОШ №2094 (дошкольное отделение) Благоустройство территории 2015г\Верхняя первомайская, д.23 ГБОУ СОШ №2094 (дошкольное отделение) Благоустройство территории 2015г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34971"/>
            <a:ext cx="3703488" cy="277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ОРГ ОТДЕЛ\Доклад к отчету перед СДМО за 2015\5 лет\Верхняя первомайская, д.23 ГБОУ СОШ №2094 (дошкольное отделение) Благоустройство территории 2015г\image-25-08-15-03-17-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59" y="3697712"/>
            <a:ext cx="3793853" cy="284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Z:\ОРГ ОТДЕЛ\Доклад к отчету перед СДМО за 2015\5 лет\Верхняя первомайская, д.23 ГБОУ СОШ №2094 (дошкольное отделение) Благоустройство территории 2015г\image-25-08-15-03-17-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863" y="3697712"/>
            <a:ext cx="3705697" cy="277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852423" y="6511478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46930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3-я Парковая улица, дом 26/2,  (ГБОУ детский сад №2280)</a:t>
            </a:r>
          </a:p>
        </p:txBody>
      </p:sp>
      <p:pic>
        <p:nvPicPr>
          <p:cNvPr id="4098" name="Picture 2" descr="Z:\ОРГ ОТДЕЛ\Доклад к отчету перед СДМО за 2015\5 лет\ул. 3-я Парковая, д.26 ГБОУ СОШ №444 (дошкольное отделение) Благоустройство территории 2015г\IMG_2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8" y="1700808"/>
            <a:ext cx="4422896" cy="331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Z:\ОРГ ОТДЕЛ\Доклад к отчету перед СДМО за 2015\5 лет\ул. 3-я Парковая, д.26 ГБОУ СОШ №444 (дошкольное отделение) Благоустройство территории 2015г\IMG_26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984" y="1700808"/>
            <a:ext cx="4422894" cy="331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61491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663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Измайловский проспект, дом 79, (ГБОУ детский сад №2280)</a:t>
            </a:r>
          </a:p>
        </p:txBody>
      </p:sp>
      <p:pic>
        <p:nvPicPr>
          <p:cNvPr id="5122" name="Picture 2" descr="Z:\ОРГ ОТДЕЛ\Доклад к отчету перед СДМО за 2015\5 лет\ГБОУ СОШ №444 (дошкольное отделение) Измайловский пр-т, д.79 Благоустройство тер-ии 2015г\image-19-08-15-11-34-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040" y="1484783"/>
            <a:ext cx="4416004" cy="331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Z:\ОРГ ОТДЕЛ\Доклад к отчету перед СДМО за 2015\5 лет\ГБОУ СОШ №444 (дошкольное отделение) Измайловский пр-т, д.79 Благоустройство тер-ии 2015г\image-19-08-15-11-34-1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416004" cy="331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95428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1" y="557972"/>
            <a:ext cx="8136905" cy="592079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b="1" i="1" dirty="0"/>
              <a:t>Адресный </a:t>
            </a:r>
            <a:r>
              <a:rPr lang="ru-RU" b="1" i="1" dirty="0" smtClean="0"/>
              <a:t>перечень </a:t>
            </a:r>
          </a:p>
          <a:p>
            <a:r>
              <a:rPr lang="ru-RU" b="1" i="1" dirty="0" smtClean="0"/>
              <a:t>спортивных площадок:</a:t>
            </a:r>
            <a:endParaRPr lang="ru-RU" dirty="0"/>
          </a:p>
          <a:p>
            <a:r>
              <a:rPr lang="ru-RU" dirty="0"/>
              <a:t>- Измайловский </a:t>
            </a:r>
            <a:r>
              <a:rPr lang="ru-RU" dirty="0" err="1"/>
              <a:t>бульв</a:t>
            </a:r>
            <a:r>
              <a:rPr lang="ru-RU" dirty="0"/>
              <a:t>., вл. 31А;</a:t>
            </a:r>
          </a:p>
          <a:p>
            <a:r>
              <a:rPr lang="ru-RU" dirty="0"/>
              <a:t>- Измайловский пр., д.5, к.1;</a:t>
            </a:r>
          </a:p>
          <a:p>
            <a:r>
              <a:rPr lang="ru-RU" dirty="0"/>
              <a:t>- Измайловский пр., д. 16, к. 1;</a:t>
            </a:r>
          </a:p>
          <a:p>
            <a:r>
              <a:rPr lang="ru-RU" dirty="0"/>
              <a:t>- Измайловский пр., д. 20, к. 2;</a:t>
            </a:r>
          </a:p>
          <a:p>
            <a:r>
              <a:rPr lang="ru-RU" dirty="0"/>
              <a:t>- ул. 1-я Парковая, д. 11;</a:t>
            </a:r>
          </a:p>
          <a:p>
            <a:r>
              <a:rPr lang="ru-RU" dirty="0"/>
              <a:t>- 7-я Парковая, д.2, к.1;</a:t>
            </a:r>
          </a:p>
          <a:p>
            <a:r>
              <a:rPr lang="ru-RU" dirty="0"/>
              <a:t>- ул. 5-я Парковая, д. 37;</a:t>
            </a:r>
          </a:p>
          <a:p>
            <a:r>
              <a:rPr lang="ru-RU" dirty="0"/>
              <a:t>- ул. 5-я Парковая, д. 41;</a:t>
            </a:r>
          </a:p>
          <a:p>
            <a:r>
              <a:rPr lang="ru-RU" dirty="0"/>
              <a:t>- ул. 2-я Прядильная, д. 7А;</a:t>
            </a:r>
          </a:p>
          <a:p>
            <a:r>
              <a:rPr lang="ru-RU" dirty="0"/>
              <a:t>- ул. Первомайская, д. 26;</a:t>
            </a:r>
          </a:p>
          <a:p>
            <a:r>
              <a:rPr lang="ru-RU" dirty="0"/>
              <a:t>- ул. 2-я Прядильная, д. 4;</a:t>
            </a:r>
          </a:p>
          <a:p>
            <a:r>
              <a:rPr lang="ru-RU" dirty="0"/>
              <a:t>- ул. 11-я Парковая, д. 37, к. 1;</a:t>
            </a:r>
          </a:p>
          <a:p>
            <a:r>
              <a:rPr lang="ru-RU" dirty="0"/>
              <a:t>- ул. Первомайская, д. 4; </a:t>
            </a:r>
          </a:p>
          <a:p>
            <a:r>
              <a:rPr lang="ru-RU" dirty="0"/>
              <a:t>- ул. 9-я Парковая, д. 50, к.1;</a:t>
            </a:r>
          </a:p>
          <a:p>
            <a:r>
              <a:rPr lang="ru-RU" dirty="0"/>
              <a:t>- ул. Никитинская, д.1, к.2;</a:t>
            </a:r>
          </a:p>
          <a:p>
            <a:r>
              <a:rPr lang="ru-RU" dirty="0"/>
              <a:t>- Измайловский </a:t>
            </a:r>
            <a:r>
              <a:rPr lang="ru-RU" dirty="0" err="1"/>
              <a:t>бульв</a:t>
            </a:r>
            <a:r>
              <a:rPr lang="ru-RU" dirty="0"/>
              <a:t>., вл.12/31;</a:t>
            </a:r>
          </a:p>
          <a:p>
            <a:r>
              <a:rPr lang="ru-RU" dirty="0"/>
              <a:t>- ул. 2-я Парковая, д.16;</a:t>
            </a:r>
          </a:p>
          <a:p>
            <a:r>
              <a:rPr lang="ru-RU" dirty="0"/>
              <a:t>- ул. 5-я Парковая, д.25;</a:t>
            </a:r>
          </a:p>
          <a:p>
            <a:r>
              <a:rPr lang="ru-RU" dirty="0"/>
              <a:t>- ул. 3-я Парковая, д.30;</a:t>
            </a:r>
          </a:p>
          <a:p>
            <a:r>
              <a:rPr lang="ru-RU" dirty="0"/>
              <a:t>- ул. 9-я Парковая, д. 41А;</a:t>
            </a:r>
          </a:p>
          <a:p>
            <a:r>
              <a:rPr lang="ru-RU" dirty="0"/>
              <a:t>- ул. 9-я Парковая, д.43/26;</a:t>
            </a:r>
          </a:p>
          <a:p>
            <a:r>
              <a:rPr lang="ru-RU" dirty="0"/>
              <a:t>- ул. Первомайская, д.35/18;</a:t>
            </a:r>
          </a:p>
          <a:p>
            <a:r>
              <a:rPr lang="ru-RU" dirty="0"/>
              <a:t>- ул. Первомайская, д.64;</a:t>
            </a:r>
          </a:p>
          <a:p>
            <a:r>
              <a:rPr lang="ru-RU" dirty="0"/>
              <a:t>- ул. Верх. Первомайская, д.6, к.5;</a:t>
            </a:r>
          </a:p>
          <a:p>
            <a:r>
              <a:rPr lang="ru-RU" dirty="0"/>
              <a:t>- ул. Верх. Первомайская, д.46/33;</a:t>
            </a:r>
          </a:p>
          <a:p>
            <a:r>
              <a:rPr lang="ru-RU" dirty="0"/>
              <a:t>- ул. Первомайская, д.3;</a:t>
            </a:r>
          </a:p>
          <a:p>
            <a:r>
              <a:rPr lang="ru-RU" dirty="0"/>
              <a:t>- ул. Первомайская, д. 9, к. 1-2;</a:t>
            </a:r>
          </a:p>
          <a:p>
            <a:r>
              <a:rPr lang="ru-RU" dirty="0"/>
              <a:t>- 5-я Парковая, д.33;</a:t>
            </a:r>
          </a:p>
          <a:p>
            <a:r>
              <a:rPr lang="ru-RU" dirty="0"/>
              <a:t>- ул. 5-я Парковая, д. 48;</a:t>
            </a:r>
          </a:p>
          <a:p>
            <a:r>
              <a:rPr lang="ru-RU" dirty="0"/>
              <a:t>- 7-я Парковая, д. 30/24;</a:t>
            </a:r>
          </a:p>
          <a:p>
            <a:r>
              <a:rPr lang="ru-RU" dirty="0"/>
              <a:t>- 9-я Парковая, д.1, к.3;</a:t>
            </a:r>
          </a:p>
          <a:p>
            <a:r>
              <a:rPr lang="ru-RU" dirty="0"/>
              <a:t>- ул. 1-я Парковая, д.7-А, к.2;</a:t>
            </a:r>
          </a:p>
          <a:p>
            <a:r>
              <a:rPr lang="ru-RU" dirty="0"/>
              <a:t>- ул. 3-я Парковая, д.34;</a:t>
            </a:r>
          </a:p>
          <a:p>
            <a:r>
              <a:rPr lang="ru-RU" dirty="0"/>
              <a:t>- ул. 9-я Парковая, д. 41;</a:t>
            </a:r>
          </a:p>
          <a:p>
            <a:r>
              <a:rPr lang="ru-RU" dirty="0"/>
              <a:t>- ул. Никитинская, д.12;</a:t>
            </a:r>
          </a:p>
          <a:p>
            <a:r>
              <a:rPr lang="ru-RU" dirty="0"/>
              <a:t>- ул. 6-я Парковая, д.19;</a:t>
            </a:r>
          </a:p>
          <a:p>
            <a:r>
              <a:rPr lang="ru-RU" dirty="0"/>
              <a:t>- ул. 4-я Парковая, д.15.</a:t>
            </a: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-я ПАР 4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2" y="1262062"/>
            <a:ext cx="6810375" cy="43338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64805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-я Парковая 4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85219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-я парк д50к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490662"/>
            <a:ext cx="6838950" cy="38766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22543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</a:t>
            </a:r>
            <a:r>
              <a:rPr lang="ru-RU" dirty="0" smtClean="0"/>
              <a:t>№10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052736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районе Измайлово проживает 16 682 держателей социальных карт, т.е. льготных категорий граждан, из них </a:t>
            </a:r>
            <a:r>
              <a:rPr lang="ru-RU" b="1" dirty="0" smtClean="0"/>
              <a:t>:</a:t>
            </a:r>
            <a:endParaRPr lang="ru-RU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участников ВОВ – </a:t>
            </a:r>
            <a:r>
              <a:rPr lang="ru-RU" b="1" dirty="0"/>
              <a:t>104</a:t>
            </a:r>
            <a:r>
              <a:rPr lang="ru-RU" dirty="0"/>
              <a:t>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инвалидов ВОВ – </a:t>
            </a:r>
            <a:r>
              <a:rPr lang="ru-RU" b="1" dirty="0"/>
              <a:t>42</a:t>
            </a:r>
            <a:r>
              <a:rPr lang="ru-RU" dirty="0"/>
              <a:t> чел.,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тружеников тыла – </a:t>
            </a:r>
            <a:r>
              <a:rPr lang="ru-RU" b="1" dirty="0"/>
              <a:t>983</a:t>
            </a:r>
            <a:r>
              <a:rPr lang="ru-RU" dirty="0"/>
              <a:t>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ветеранов труда – </a:t>
            </a:r>
            <a:r>
              <a:rPr lang="ru-RU" b="1" dirty="0"/>
              <a:t>12 667</a:t>
            </a:r>
            <a:r>
              <a:rPr lang="ru-RU" dirty="0"/>
              <a:t>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жителей блокадного Ленинграда – </a:t>
            </a:r>
            <a:r>
              <a:rPr lang="ru-RU" b="1" dirty="0"/>
              <a:t>30</a:t>
            </a:r>
            <a:r>
              <a:rPr lang="ru-RU" dirty="0"/>
              <a:t>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участников обороны Москвы – </a:t>
            </a:r>
            <a:r>
              <a:rPr lang="ru-RU" b="1" dirty="0"/>
              <a:t>52</a:t>
            </a:r>
            <a:r>
              <a:rPr lang="ru-RU" dirty="0"/>
              <a:t> 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реабилитированных граждан – </a:t>
            </a:r>
            <a:r>
              <a:rPr lang="ru-RU" b="1" dirty="0"/>
              <a:t>190</a:t>
            </a:r>
            <a:r>
              <a:rPr lang="ru-RU" dirty="0"/>
              <a:t>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детей-инвалидов – </a:t>
            </a:r>
            <a:r>
              <a:rPr lang="ru-RU" b="1" dirty="0"/>
              <a:t>208</a:t>
            </a:r>
            <a:r>
              <a:rPr lang="ru-RU" dirty="0"/>
              <a:t> чел.,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многодетных семей – </a:t>
            </a:r>
            <a:r>
              <a:rPr lang="ru-RU" b="1" dirty="0"/>
              <a:t>513</a:t>
            </a:r>
            <a:r>
              <a:rPr lang="ru-RU" dirty="0"/>
              <a:t> семей (</a:t>
            </a:r>
            <a:r>
              <a:rPr lang="ru-RU" b="1" dirty="0"/>
              <a:t>1655</a:t>
            </a:r>
            <a:r>
              <a:rPr lang="ru-RU" dirty="0"/>
              <a:t> ребенка),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одиноких семей – </a:t>
            </a:r>
            <a:r>
              <a:rPr lang="ru-RU" b="1" dirty="0"/>
              <a:t>666 </a:t>
            </a:r>
            <a:r>
              <a:rPr lang="ru-RU" dirty="0"/>
              <a:t>семей (</a:t>
            </a:r>
            <a:r>
              <a:rPr lang="ru-RU" b="1" dirty="0"/>
              <a:t>736</a:t>
            </a:r>
            <a:r>
              <a:rPr lang="ru-RU" dirty="0"/>
              <a:t> детей) и др. категории. </a:t>
            </a: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16632"/>
            <a:ext cx="61206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В </a:t>
            </a:r>
            <a:r>
              <a:rPr lang="ru-RU" sz="1400" b="1" dirty="0"/>
              <a:t>2015 году выполнены работы по ремонту 59 </a:t>
            </a:r>
            <a:r>
              <a:rPr lang="ru-RU" sz="1400" b="1" dirty="0" smtClean="0"/>
              <a:t>подъездов. </a:t>
            </a:r>
            <a:endParaRPr lang="ru-RU" sz="1400" b="1" dirty="0"/>
          </a:p>
          <a:p>
            <a:endParaRPr lang="ru-RU" sz="1400" b="1" i="1" dirty="0" smtClean="0"/>
          </a:p>
          <a:p>
            <a:r>
              <a:rPr lang="ru-RU" sz="1400" b="1" i="1" dirty="0" smtClean="0"/>
              <a:t>Адресный </a:t>
            </a:r>
            <a:r>
              <a:rPr lang="ru-RU" sz="1400" b="1" i="1" dirty="0"/>
              <a:t>перечень:</a:t>
            </a:r>
            <a:endParaRPr lang="ru-RU" sz="1400" dirty="0"/>
          </a:p>
          <a:p>
            <a:r>
              <a:rPr lang="ru-RU" sz="1400" dirty="0"/>
              <a:t>Измайловский </a:t>
            </a:r>
            <a:r>
              <a:rPr lang="ru-RU" sz="1400" dirty="0" err="1"/>
              <a:t>пр</a:t>
            </a:r>
            <a:r>
              <a:rPr lang="ru-RU" sz="1400" dirty="0"/>
              <a:t>-д, д. 3, к.1</a:t>
            </a:r>
          </a:p>
          <a:p>
            <a:r>
              <a:rPr lang="ru-RU" sz="1400" dirty="0"/>
              <a:t>Измайловский </a:t>
            </a:r>
            <a:r>
              <a:rPr lang="ru-RU" sz="1400" dirty="0" err="1"/>
              <a:t>пр</a:t>
            </a:r>
            <a:r>
              <a:rPr lang="ru-RU" sz="1400" dirty="0"/>
              <a:t>-д, д. 7, к.1</a:t>
            </a:r>
          </a:p>
          <a:p>
            <a:r>
              <a:rPr lang="ru-RU" sz="1400" dirty="0"/>
              <a:t>Измайловский </a:t>
            </a:r>
            <a:r>
              <a:rPr lang="ru-RU" sz="1400" dirty="0" err="1"/>
              <a:t>пр</a:t>
            </a:r>
            <a:r>
              <a:rPr lang="ru-RU" sz="1400" dirty="0"/>
              <a:t>-д, д. 7, к.2</a:t>
            </a:r>
          </a:p>
          <a:p>
            <a:r>
              <a:rPr lang="ru-RU" sz="1400" dirty="0"/>
              <a:t>Измайловский </a:t>
            </a:r>
            <a:r>
              <a:rPr lang="ru-RU" sz="1400" dirty="0" err="1"/>
              <a:t>пр</a:t>
            </a:r>
            <a:r>
              <a:rPr lang="ru-RU" sz="1400" dirty="0"/>
              <a:t>-д, д. 9, к.1</a:t>
            </a:r>
          </a:p>
          <a:p>
            <a:r>
              <a:rPr lang="ru-RU" sz="1400" dirty="0"/>
              <a:t>Парковая 2-я ул., д. 18</a:t>
            </a:r>
          </a:p>
          <a:p>
            <a:r>
              <a:rPr lang="ru-RU" sz="1400" dirty="0"/>
              <a:t>Паровая 3-я ул., д. 39, к. 1</a:t>
            </a:r>
          </a:p>
          <a:p>
            <a:r>
              <a:rPr lang="ru-RU" sz="1400" dirty="0"/>
              <a:t>Парковая 4-я ул., д. 15</a:t>
            </a:r>
          </a:p>
          <a:p>
            <a:r>
              <a:rPr lang="ru-RU" sz="1400" dirty="0"/>
              <a:t>Парковая 4-я ул., д. 24</a:t>
            </a:r>
          </a:p>
          <a:p>
            <a:r>
              <a:rPr lang="ru-RU" sz="1400" dirty="0"/>
              <a:t>Парковая 4-я ул., д. 5</a:t>
            </a:r>
          </a:p>
          <a:p>
            <a:r>
              <a:rPr lang="ru-RU" sz="1400" dirty="0"/>
              <a:t>Парковая 5-я ул., д. 23</a:t>
            </a:r>
          </a:p>
          <a:p>
            <a:r>
              <a:rPr lang="ru-RU" sz="1400" dirty="0"/>
              <a:t>Парковая 7-я ул., д. 21</a:t>
            </a:r>
          </a:p>
          <a:p>
            <a:r>
              <a:rPr lang="ru-RU" sz="1400" dirty="0"/>
              <a:t>Парковая 9-я ул., д. 5</a:t>
            </a:r>
          </a:p>
          <a:p>
            <a:r>
              <a:rPr lang="ru-RU" sz="1400" dirty="0"/>
              <a:t>Первомайская </a:t>
            </a:r>
            <a:r>
              <a:rPr lang="ru-RU" sz="1400" dirty="0" err="1"/>
              <a:t>Ниж</a:t>
            </a:r>
            <a:r>
              <a:rPr lang="ru-RU" sz="1400" dirty="0"/>
              <a:t>. ул., д. 12А</a:t>
            </a:r>
          </a:p>
          <a:p>
            <a:r>
              <a:rPr lang="ru-RU" sz="1400" dirty="0"/>
              <a:t>Первомайская </a:t>
            </a:r>
            <a:r>
              <a:rPr lang="ru-RU" sz="1400" dirty="0" err="1"/>
              <a:t>Ниж</a:t>
            </a:r>
            <a:r>
              <a:rPr lang="ru-RU" sz="1400" dirty="0"/>
              <a:t>. ул., д. 8</a:t>
            </a:r>
          </a:p>
          <a:p>
            <a:r>
              <a:rPr lang="ru-RU" sz="1400" dirty="0"/>
              <a:t>Первомайская Ср. ул., д. 14, к. 1</a:t>
            </a:r>
          </a:p>
          <a:p>
            <a:r>
              <a:rPr lang="ru-RU" sz="1400" dirty="0"/>
              <a:t>Первомайская ул., д. 26/21</a:t>
            </a:r>
          </a:p>
          <a:p>
            <a:r>
              <a:rPr lang="ru-RU" sz="1400" dirty="0"/>
              <a:t>Первомайская ул., д. 44/20</a:t>
            </a:r>
          </a:p>
          <a:p>
            <a:r>
              <a:rPr lang="ru-RU" sz="1400" dirty="0"/>
              <a:t>Первомайская ул., д. 58, к. 1</a:t>
            </a:r>
          </a:p>
          <a:p>
            <a:r>
              <a:rPr lang="ru-RU" sz="1400" dirty="0"/>
              <a:t>Первомайская ул., д. 60</a:t>
            </a:r>
          </a:p>
          <a:p>
            <a:r>
              <a:rPr lang="ru-RU" sz="1400" dirty="0"/>
              <a:t>Первомайская ул., д. 60, к. 1</a:t>
            </a:r>
          </a:p>
          <a:p>
            <a:r>
              <a:rPr lang="ru-RU" sz="1400" dirty="0"/>
              <a:t>Первомайская ул., д. 73, стр. 1А</a:t>
            </a:r>
          </a:p>
          <a:p>
            <a:r>
              <a:rPr lang="ru-RU" sz="1400" dirty="0"/>
              <a:t>Сиреневый б-р, д. 28</a:t>
            </a:r>
          </a:p>
          <a:p>
            <a:r>
              <a:rPr lang="ru-RU" sz="1400" dirty="0"/>
              <a:t>Измайловский б-р, д. 11/31</a:t>
            </a:r>
          </a:p>
          <a:p>
            <a:r>
              <a:rPr lang="ru-RU" sz="1400" dirty="0"/>
              <a:t>Измайловский б-р, д. 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22337"/>
            <a:ext cx="11641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i="1" dirty="0">
                <a:solidFill>
                  <a:prstClr val="black"/>
                </a:solidFill>
              </a:rPr>
              <a:t>Слайд №1. </a:t>
            </a:r>
          </a:p>
        </p:txBody>
      </p:sp>
    </p:spTree>
    <p:extLst>
      <p:ext uri="{BB962C8B-B14F-4D97-AF65-F5344CB8AC3E}">
        <p14:creationId xmlns:p14="http://schemas.microsoft.com/office/powerpoint/2010/main" val="2056267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689" y="597237"/>
            <a:ext cx="8856984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В  2015 году рассмотрено  </a:t>
            </a:r>
            <a:r>
              <a:rPr lang="ru-RU" b="1" u="sng" dirty="0">
                <a:solidFill>
                  <a:srgbClr val="000000"/>
                </a:solidFill>
                <a:latin typeface="Times New Roman"/>
                <a:ea typeface="Times New Roman"/>
              </a:rPr>
              <a:t>256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заявлений граждан, материальная помощь оказана </a:t>
            </a:r>
            <a:r>
              <a:rPr lang="ru-RU" b="1" u="sng" dirty="0">
                <a:solidFill>
                  <a:srgbClr val="000000"/>
                </a:solidFill>
                <a:latin typeface="Times New Roman"/>
                <a:ea typeface="Times New Roman"/>
              </a:rPr>
              <a:t>150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заявителям  на сумму </a:t>
            </a:r>
            <a:r>
              <a:rPr lang="ru-RU" b="1" u="sng" dirty="0">
                <a:solidFill>
                  <a:srgbClr val="000000"/>
                </a:solidFill>
                <a:latin typeface="Times New Roman"/>
                <a:ea typeface="Times New Roman"/>
              </a:rPr>
              <a:t>999 696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рублей, из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них: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связи с тяжелым материальным положением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заявителям на сумму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179 000 руб.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2) за проведенные операции, на лечение, медикаменты и медицинское обслуживание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заявителю на сумму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287 486 руб.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3) на приобретение товаров длительного пользования (в виде холодильников, стиральных машин, газовых и электрических плит, мебели)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39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заявителям на сумму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273 000 руб.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4) на установку индивидуальных приборов учета водопотребления  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заявителю на   сумму 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3 500 руб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.; 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5) по другим основаниям  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37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заявителям на   сумму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256 710 руб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6) выдано товаров длительного пользования  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28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заявителям на   сумму 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559 836 руб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.; 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7) отказано по причине превышения среднедушевого дохода на 1 члена семьи  - 63 заявителям;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8) положительное решение выдать товары длительного пользования  в 2016 году на сумму 300 000 руб. –15 заявителям.</a:t>
            </a:r>
            <a:endParaRPr lang="ru-RU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12</a:t>
            </a:r>
            <a:endParaRPr lang="ru-RU" dirty="0"/>
          </a:p>
        </p:txBody>
      </p:sp>
      <p:pic>
        <p:nvPicPr>
          <p:cNvPr id="2050" name="Picture 2" descr="Z:\Чижова М.Г\фото для през\DSC_02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241" y="758138"/>
            <a:ext cx="3956570" cy="263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Козлова Марина Юрьев\Desktop\разное\IMG-20160321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82" y="3717032"/>
            <a:ext cx="455982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озлова Марина Юрьев\Desktop\разное\IMG-20160321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58138"/>
            <a:ext cx="4816369" cy="270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озлова Марина Юрьев\Desktop\разное\IMG-20160321-WA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396844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13</a:t>
            </a:r>
            <a:endParaRPr lang="ru-RU" dirty="0"/>
          </a:p>
        </p:txBody>
      </p:sp>
      <p:pic>
        <p:nvPicPr>
          <p:cNvPr id="3074" name="Picture 2" descr="Z:\Чижова М.Г\фото для през\DSC_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5" y="1761332"/>
            <a:ext cx="4165328" cy="276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Чижова М.Г\фото для през\DSC_00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8853"/>
            <a:ext cx="4248472" cy="282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Чижова М.Г\фото для през\DSC_01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769" y="3599828"/>
            <a:ext cx="4218703" cy="280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908720"/>
            <a:ext cx="3900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Аллея Ветеранов. Продолжение.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3" y="260648"/>
            <a:ext cx="3900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Аллея Ветеранов. Продолжение.</a:t>
            </a:r>
            <a:endParaRPr lang="ru-RU" b="1" dirty="0"/>
          </a:p>
        </p:txBody>
      </p:sp>
      <p:pic>
        <p:nvPicPr>
          <p:cNvPr id="2050" name="Picture 2" descr="Z:\Чижова М.Г\DSC_0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62637"/>
            <a:ext cx="8329116" cy="553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022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76672"/>
            <a:ext cx="8424936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Мероприятия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рамках 70-летней годовщине Победы в Великой Отечественной войне 1941-1945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Дворовый праздник "Под мирным небом";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Танцевальный вечер "На солнечной поляночке";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участие в Открытой патриотической акции «Вахта памяти. Вечный огонь –     2015;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Конкурс чтецов, посвященный Дню России;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Фестиваль ГТО в Измайлово;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Всероссийская акция «Чистый берег» совместно с Советом депутатов муниципального округа Измайлово; 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школьные и районные соревнования «Школа безопасности-2015»;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Фестиваль искусств "Опалённые войной - 2015";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Торжественный митинг, посвященный празднованию 74-й годовщины начала контрнаступления советских войск против немецко-фашистских войск в битве под Москвой и др.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073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07340"/>
            <a:ext cx="1564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14.1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188639"/>
            <a:ext cx="3552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«Безопасная столица»</a:t>
            </a:r>
            <a:endParaRPr lang="ru-RU" sz="2400" b="1" dirty="0"/>
          </a:p>
        </p:txBody>
      </p:sp>
      <p:pic>
        <p:nvPicPr>
          <p:cNvPr id="3074" name="Picture 2" descr="Z:\Чижова М.Г\IMG_17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049" y="695640"/>
            <a:ext cx="4892619" cy="36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Чижова М.Г\IMG_18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01537"/>
            <a:ext cx="4320479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90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36712"/>
            <a:ext cx="8352928" cy="4001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</a:rPr>
              <a:t>В данную схему в 2015 году вошли 65 объектов со  следующим ассортиментом</a:t>
            </a:r>
            <a:r>
              <a:rPr lang="ru-RU" dirty="0">
                <a:latin typeface="Times New Roman"/>
                <a:ea typeface="Calibri"/>
              </a:rPr>
              <a:t>: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- 40 торговых модулей со специализацией «печать»;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- 1 торговых модуля со специализацией «молоко»;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- 9 торговых модуля со специализацией «мороженое»;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- 2 торговых модуля со специализацией «театральные билеты»;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- 2 торговых модуля со специализацией «лотерейные билеты»;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- 1 торговый модуль со специализацией «сотовая связь»;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- 2 торговых модуля со специализацией «бытовые услуги»; 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- 6 павильонов со специализацией «продовольственные товары»;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- 1 павильон со специализацией «общественное питание»;</a:t>
            </a:r>
            <a:endParaRPr lang="ru-RU" sz="1600" dirty="0"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- 1 павильон со специализацией «непродовольственные товары»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3974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73306"/>
            <a:ext cx="8496944" cy="6120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</a:rPr>
              <a:t>Обслуживание льготных категорий граждан осуществляется 17-ю предприятиями торговли и услуг по "Социальной карте москвича":</a:t>
            </a:r>
            <a:endParaRPr lang="ru-RU" sz="1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«Родник-95» универсам (Сиреневый бульвар, д.32);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«Элдем-21» -универсам (9-я Парковая ул.,д.21);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ЗАО «</a:t>
            </a:r>
            <a:r>
              <a:rPr lang="ru-RU" dirty="0" err="1">
                <a:latin typeface="Times New Roman"/>
                <a:ea typeface="Calibri"/>
              </a:rPr>
              <a:t>ТиК</a:t>
            </a:r>
            <a:r>
              <a:rPr lang="ru-RU" dirty="0">
                <a:latin typeface="Times New Roman"/>
                <a:ea typeface="Calibri"/>
              </a:rPr>
              <a:t> Продукты» маг. «Магнолия» (В. Первомайская ул., д.24/17);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</a:t>
            </a:r>
            <a:r>
              <a:rPr lang="ru-RU" dirty="0" err="1">
                <a:latin typeface="Times New Roman"/>
                <a:ea typeface="Calibri"/>
              </a:rPr>
              <a:t>Агроаспект</a:t>
            </a:r>
            <a:r>
              <a:rPr lang="ru-RU" dirty="0">
                <a:latin typeface="Times New Roman"/>
                <a:ea typeface="Calibri"/>
              </a:rPr>
              <a:t>» маг. «Пятерочка» (Измайловский бульвар, д.43);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ИП «</a:t>
            </a:r>
            <a:r>
              <a:rPr lang="ru-RU" dirty="0" err="1">
                <a:latin typeface="Times New Roman"/>
                <a:ea typeface="Calibri"/>
              </a:rPr>
              <a:t>Невмятов</a:t>
            </a:r>
            <a:r>
              <a:rPr lang="ru-RU" dirty="0">
                <a:latin typeface="Times New Roman"/>
                <a:ea typeface="Calibri"/>
              </a:rPr>
              <a:t> Т.»- парикмахерская (Первомайская ул., д.87);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Алтай - Диана – услуги химчистки и стирки по трем адресам: 3-я Парковая ул. и 9-я Парковая ул., д.33;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ИП  «</a:t>
            </a:r>
            <a:r>
              <a:rPr lang="ru-RU" dirty="0" err="1">
                <a:latin typeface="Times New Roman"/>
                <a:ea typeface="Calibri"/>
              </a:rPr>
              <a:t>Чмыхов</a:t>
            </a:r>
            <a:r>
              <a:rPr lang="ru-RU" dirty="0">
                <a:latin typeface="Times New Roman"/>
                <a:ea typeface="Calibri"/>
              </a:rPr>
              <a:t> В.И.» - парикмахерские услуги (</a:t>
            </a:r>
            <a:r>
              <a:rPr lang="ru-RU" dirty="0" err="1">
                <a:latin typeface="Times New Roman"/>
                <a:ea typeface="Calibri"/>
              </a:rPr>
              <a:t>В.Первомайская</a:t>
            </a:r>
            <a:r>
              <a:rPr lang="ru-RU" dirty="0">
                <a:latin typeface="Times New Roman"/>
                <a:ea typeface="Calibri"/>
              </a:rPr>
              <a:t> ул..д.59/35)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</a:t>
            </a:r>
            <a:r>
              <a:rPr lang="ru-RU" dirty="0" err="1">
                <a:latin typeface="Times New Roman"/>
                <a:ea typeface="Calibri"/>
              </a:rPr>
              <a:t>Нэлла</a:t>
            </a:r>
            <a:r>
              <a:rPr lang="ru-RU" dirty="0">
                <a:latin typeface="Times New Roman"/>
                <a:ea typeface="Calibri"/>
              </a:rPr>
              <a:t>» - парикмахерские услуги (Первомайская ул., д.7)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«Надежда-55» - товары для садоводов (2-я Парковая ул., д.6/8)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</a:t>
            </a:r>
            <a:r>
              <a:rPr lang="ru-RU" dirty="0" err="1">
                <a:latin typeface="Times New Roman"/>
                <a:ea typeface="Calibri"/>
              </a:rPr>
              <a:t>Котэкс</a:t>
            </a:r>
            <a:r>
              <a:rPr lang="ru-RU" dirty="0">
                <a:latin typeface="Times New Roman"/>
                <a:ea typeface="Calibri"/>
              </a:rPr>
              <a:t>-торг» - гастроном ( 9-я Парковая ул., д.27)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</a:t>
            </a:r>
            <a:r>
              <a:rPr lang="ru-RU" dirty="0" err="1">
                <a:latin typeface="Times New Roman"/>
                <a:ea typeface="Calibri"/>
              </a:rPr>
              <a:t>Дейли-Фуд</a:t>
            </a:r>
            <a:r>
              <a:rPr lang="ru-RU" dirty="0">
                <a:latin typeface="Times New Roman"/>
                <a:ea typeface="Calibri"/>
              </a:rPr>
              <a:t>» - универсам (5-я Парковая ул., д.10)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«Билла» - универсам (Измайловский проезд, д.3,к1)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«Уют»- универсам (3-я Парковая ул., 7/17)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ИП  «Дуб Т.Ф.»- парикмахерские услуги (Измайловский бульвар,д.28)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«</a:t>
            </a:r>
            <a:r>
              <a:rPr lang="ru-RU" dirty="0" err="1">
                <a:latin typeface="Times New Roman"/>
                <a:ea typeface="Calibri"/>
              </a:rPr>
              <a:t>Ситимаркет</a:t>
            </a:r>
            <a:r>
              <a:rPr lang="ru-RU" dirty="0">
                <a:latin typeface="Times New Roman"/>
                <a:ea typeface="Calibri"/>
              </a:rPr>
              <a:t>» - товары для дома (3-я Парковая ул.,д.33, Измайловский б-р, д.43)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- ООО ТД «Перекрёсток»- супермаркет (Измайловское ш., д.71А)</a:t>
            </a:r>
            <a:endParaRPr lang="ru-RU" sz="1600" dirty="0"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- ООО «Гастроном» Близнецы» - универсам (Первомайская ул., д.25)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32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8544" y="620688"/>
            <a:ext cx="7817912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6456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Вопросы, поставленные в письменных обращениях граждан: 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жилищно-коммунальное хозяйство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- 1664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благоустройство территорий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- 1468  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социальное обеспечение - 282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транспорт - 69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градостроительство и архитектура - 152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торговля и услуги - 196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гаражное хозяйство, парковки - 212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физическая культура и спорт - 11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жилищная политика - 3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имущественно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-земельные отношения - 3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безопасность и охрана правопорядка - 2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культура - 2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образование -3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организационная работа -8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здравоохранение - 1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другие вопросы – 73.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16632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36712"/>
            <a:ext cx="813690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В справочно-информационную службу «Горячая линия» поступило 5953 обращения, из них по вопросам: </a:t>
            </a:r>
            <a:endParaRPr lang="ru-RU" sz="1600" b="1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-жилищно-коммунальное хозяйство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- 3403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-благоустройство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-1800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-торговля и услуги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- 50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-транспорт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- 20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-реклама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-10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-социальные вопросы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-415</a:t>
            </a:r>
            <a:endParaRPr lang="ru-RU" sz="1600" dirty="0">
              <a:latin typeface="Times New Roman"/>
              <a:ea typeface="Times New Roman"/>
            </a:endParaRPr>
          </a:p>
          <a:p>
            <a:pPr marL="735965" indent="-73596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-физическая культура и спорт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- 0</a:t>
            </a:r>
            <a:endParaRPr lang="ru-RU" sz="1600" dirty="0">
              <a:latin typeface="Times New Roman"/>
              <a:ea typeface="Times New Roman"/>
            </a:endParaRPr>
          </a:p>
          <a:p>
            <a:pPr indent="-735965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-прочие –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255.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yandex.ru/message_part/DSCN4291.jpg?_uid=10084927&amp;name=DSCN4291.jpg&amp;hid=1.4&amp;ids=158188936911393664&amp;no_disposition=y&amp;thumb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ail.yandex.ru/message_part/DSCN4291.jpg?_uid=10084927&amp;name=DSCN4291.jpg&amp;hid=1.4&amp;ids=158188936911393664&amp;no_disposition=y&amp;thumb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19277"/>
            <a:ext cx="1968153" cy="196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00" y="2490222"/>
            <a:ext cx="1973163" cy="19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00" y="292411"/>
            <a:ext cx="2045172" cy="20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12739"/>
            <a:ext cx="2080026" cy="208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91" y="2537170"/>
            <a:ext cx="2112169" cy="21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392765"/>
            <a:ext cx="2027763" cy="202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698303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836712"/>
            <a:ext cx="8136904" cy="323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	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В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соответствии с графиком  главой управы и заместителями управы района проведено 54 личные встречи с жителями, принято 238  человек, из них по вопросам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: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социальное обеспечение (материальная помощь, ремонт, оздоровительный отдых, устройство детей в детские сады) -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29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жилищно-коммунальное хозяйство -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88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благоустройство -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60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строительство и снос гаражей -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16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торговля и услуги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- 11 </a:t>
            </a:r>
            <a:endParaRPr lang="ru-RU" sz="1600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прочие -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34.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</a:t>
            </a:r>
            <a:r>
              <a:rPr lang="ru-RU" dirty="0" smtClean="0"/>
              <a:t>№20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6713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 smtClean="0"/>
              <a:t>Общее </a:t>
            </a:r>
            <a:r>
              <a:rPr lang="ru-RU" b="1" dirty="0"/>
              <a:t>количество обращений граждан, поступивших на портал Правительства Москвы «Наш город» в 2015году – 4380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err="1"/>
              <a:t>т.ч</a:t>
            </a:r>
            <a:r>
              <a:rPr lang="ru-RU" dirty="0"/>
              <a:t>.:</a:t>
            </a:r>
          </a:p>
          <a:p>
            <a:r>
              <a:rPr lang="ru-RU" dirty="0"/>
              <a:t>-по содержанию дворовых территорий  - 3118;</a:t>
            </a:r>
          </a:p>
          <a:p>
            <a:r>
              <a:rPr lang="ru-RU" dirty="0"/>
              <a:t>-по содержанию МКД  - 980;</a:t>
            </a:r>
          </a:p>
          <a:p>
            <a:r>
              <a:rPr lang="ru-RU" dirty="0"/>
              <a:t>-по эксплуатации дорог  - 276;</a:t>
            </a:r>
          </a:p>
          <a:p>
            <a:r>
              <a:rPr lang="ru-RU" dirty="0"/>
              <a:t>-по вопросам торговли и услуг  - 6.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35696" y="6453336"/>
            <a:ext cx="5637213" cy="34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1600" b="1" smtClean="0"/>
              <a:t>Отчет и.о. главы управы А.В. Савичева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1733146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2968" y="3244334"/>
            <a:ext cx="1114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№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37" y="933737"/>
            <a:ext cx="7327772" cy="4889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</a:t>
            </a:r>
            <a:r>
              <a:rPr lang="ru-RU" dirty="0" smtClean="0"/>
              <a:t>№</a:t>
            </a:r>
            <a:r>
              <a:rPr lang="ru-RU" dirty="0" smtClean="0"/>
              <a:t>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406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564904"/>
            <a:ext cx="72939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791075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2968" y="3244334"/>
            <a:ext cx="1114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Слайд </a:t>
            </a:r>
            <a:r>
              <a:rPr lang="ru-RU" dirty="0" smtClean="0"/>
              <a:t>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44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08557"/>
            <a:ext cx="80466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Адресный перечень и виды работ многоквартирных домов, в которых выполнен капитальный ремонт отдельных конструктивных элементов в 2015 гг</a:t>
            </a:r>
            <a:r>
              <a:rPr lang="ru-RU" sz="1600" b="1" i="1" dirty="0" smtClean="0"/>
              <a:t>.: </a:t>
            </a:r>
            <a:endParaRPr lang="ru-RU" sz="1600" dirty="0"/>
          </a:p>
          <a:p>
            <a:r>
              <a:rPr lang="ru-RU" sz="1600" b="1" i="1" dirty="0"/>
              <a:t> </a:t>
            </a:r>
            <a:endParaRPr lang="ru-RU" sz="1600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Измайловский б-р, д.18 (замена нижнего розлива ЦО),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5-я Парковая, д.48, кв.4  (ремонт общедомовых коммуникаций),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Измайловский проспект, д.61 (ремонт и модернизация системы ДУ и ППА),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3–я Парковая, д. 35 (ремонт и замена нижнего розлива систем ГВС и ХВС, замена стояков ГВС и ХВС),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3–я Парковая, д.38, корп.1 (ремонт и замена нижнего розлива систем ГВС и ХВС, замена стояков ГВС и ХВС),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Измайловский б-р, д.37 (ремонт и замена нижнего розлива систем ГВС и ХВС, замена стояков ГВС и ХВС),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Измайловский </a:t>
            </a:r>
            <a:r>
              <a:rPr lang="ru-RU" sz="1600" dirty="0" err="1"/>
              <a:t>пр</a:t>
            </a:r>
            <a:r>
              <a:rPr lang="ru-RU" sz="1600" dirty="0"/>
              <a:t>-д, д.15 (ремонт и модернизация системы ДУ и ППА).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/>
              <a:t>Измайловский проспект, д.61 (ремонт и модернизация системы ДУ и ППА).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7512"/>
            <a:ext cx="119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Слайд №2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309439"/>
            <a:ext cx="58864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 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Список управляющих организаций района: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ГБУ «Жилищник района Измайлово»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ОА «РЭУ № 24 района Измайлово»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ОАО «РЭУ № 22 района Измайлово» 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ОАО «РЭУ 21 района Измайлово»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effectLst/>
                <a:latin typeface="Times New Roman"/>
                <a:ea typeface="Calibri"/>
              </a:rPr>
              <a:t>ООО «Вымпел-ЭК»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ООО «Прима-мех эксплуатация»</a:t>
            </a:r>
            <a:endParaRPr lang="ru-RU" b="1" dirty="0" smtClean="0">
              <a:effectLst/>
              <a:latin typeface="Times New Roman"/>
              <a:ea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ООО «ДС Эксплуатация»</a:t>
            </a:r>
            <a:endParaRPr lang="ru-RU" b="1" dirty="0">
              <a:effectLst/>
              <a:latin typeface="Times New Roman"/>
              <a:ea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1620" y="294883"/>
            <a:ext cx="119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/>
                <a:ea typeface="Calibri"/>
              </a:rPr>
              <a:t>Слайд №3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1152993"/>
            <a:ext cx="4572000" cy="45520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Благоустройство дворовых  территорий в количестве   6-ти  дворов выполнено  по адресам:</a:t>
            </a:r>
            <a:endParaRPr lang="ru-RU" sz="1600" b="1" dirty="0" smtClean="0">
              <a:effectLst/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  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effectLst/>
              </a:rPr>
              <a:t>Никитинская ул., д.17 к.2; Никитинская ул., д.19 к.1;</a:t>
            </a:r>
            <a:endParaRPr lang="ru-RU" dirty="0" smtClean="0">
              <a:effectLst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effectLst/>
              </a:rPr>
              <a:t>Первомайская ул., д.66;   9-я Парковая ул., д. 15/68;</a:t>
            </a:r>
            <a:endParaRPr lang="ru-RU" dirty="0" smtClean="0">
              <a:effectLst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effectLst/>
              </a:rPr>
              <a:t>3-я Прядильная ул., д.3;</a:t>
            </a:r>
            <a:endParaRPr lang="ru-RU" dirty="0" smtClean="0">
              <a:effectLst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effectLst/>
              </a:rPr>
              <a:t>Никитинская ул., д.19 к.2; Никитинская ул., д.19 к.3;</a:t>
            </a:r>
            <a:endParaRPr lang="ru-RU" dirty="0" smtClean="0">
              <a:effectLst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effectLst/>
              </a:rPr>
              <a:t>Первомайская ул., д.69; Первомайская ул., д.73;</a:t>
            </a:r>
            <a:endParaRPr lang="ru-RU" dirty="0" smtClean="0">
              <a:effectLst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effectLst/>
              </a:rPr>
              <a:t>Измайловский проезд, д.4,д.4 к.1</a:t>
            </a:r>
            <a:endParaRPr lang="ru-RU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91070"/>
            <a:ext cx="119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Слайд №4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91070"/>
            <a:ext cx="1189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Слайд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№5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2592288" cy="194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99" y="2060848"/>
            <a:ext cx="287940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34283"/>
            <a:ext cx="2808312" cy="2106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166" y="4077072"/>
            <a:ext cx="2727420" cy="20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47" y="4055899"/>
            <a:ext cx="278342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62868"/>
            <a:ext cx="1087542" cy="135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pic>
        <p:nvPicPr>
          <p:cNvPr id="1027" name="Picture 3" descr="Z:\Логинова В.А\от Микшис\Фото АГ\DSC_04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71" y="743218"/>
            <a:ext cx="3240360" cy="487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Логинова В.А\от Микшис\Фото АГ\DSC_03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906" y="696899"/>
            <a:ext cx="3265509" cy="491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1175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/>
              <a:t>Слайд </a:t>
            </a:r>
            <a:r>
              <a:rPr lang="ru-RU" sz="1600" b="1" i="1" dirty="0" smtClean="0"/>
              <a:t>№6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4024946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35696" y="6453336"/>
            <a:ext cx="5637213" cy="34652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dirty="0" smtClean="0"/>
              <a:t>Отчет </a:t>
            </a:r>
            <a:r>
              <a:rPr lang="ru-RU" sz="1600" b="1" dirty="0" err="1" smtClean="0"/>
              <a:t>и.о</a:t>
            </a:r>
            <a:r>
              <a:rPr lang="ru-RU" sz="1600" b="1" dirty="0" smtClean="0"/>
              <a:t>. главы управы А.В. Савичева</a:t>
            </a:r>
            <a:endParaRPr lang="ru-RU" sz="1600" b="1" dirty="0"/>
          </a:p>
        </p:txBody>
      </p:sp>
      <p:pic>
        <p:nvPicPr>
          <p:cNvPr id="1026" name="Picture 2" descr="Z:\Чижова М.Г\DSC_00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897068" cy="525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9204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8517</TotalTime>
  <Words>2153</Words>
  <Application>Microsoft Office PowerPoint</Application>
  <PresentationFormat>Экран (4:3)</PresentationFormat>
  <Paragraphs>327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Козлова Марина Юрьев</dc:creator>
  <cp:lastModifiedBy>Козлова Марина Юрьев</cp:lastModifiedBy>
  <cp:revision>31</cp:revision>
  <dcterms:created xsi:type="dcterms:W3CDTF">2016-03-09T12:49:07Z</dcterms:created>
  <dcterms:modified xsi:type="dcterms:W3CDTF">2016-03-23T12:20:16Z</dcterms:modified>
</cp:coreProperties>
</file>